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sldIdLst>
    <p:sldId id="278" r:id="rId5"/>
    <p:sldId id="279" r:id="rId6"/>
    <p:sldId id="280" r:id="rId7"/>
    <p:sldId id="281" r:id="rId8"/>
    <p:sldId id="282" r:id="rId9"/>
    <p:sldId id="283" r:id="rId10"/>
    <p:sldId id="284" r:id="rId11"/>
    <p:sldId id="28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59" autoAdjust="0"/>
    <p:restoredTop sz="94619" autoAdjust="0"/>
  </p:normalViewPr>
  <p:slideViewPr>
    <p:cSldViewPr snapToGrid="0">
      <p:cViewPr varScale="1">
        <p:scale>
          <a:sx n="116" d="100"/>
          <a:sy n="116" d="100"/>
        </p:scale>
        <p:origin x="21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7/24/22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7/24/22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7/24/22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7/24/22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Bacchus Case Study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77500" lnSpcReduction="20000"/>
          </a:bodyPr>
          <a:lstStyle/>
          <a:p>
            <a:pPr algn="l"/>
            <a:r>
              <a:rPr lang="en-US" sz="2400" dirty="0"/>
              <a:t>7/24/2022 </a:t>
            </a:r>
          </a:p>
          <a:p>
            <a:pPr algn="l"/>
            <a:r>
              <a:rPr lang="en-US" sz="2300" dirty="0"/>
              <a:t>Caleb </a:t>
            </a:r>
            <a:r>
              <a:rPr lang="en-US" sz="2300" dirty="0" err="1"/>
              <a:t>Rummel</a:t>
            </a:r>
            <a:r>
              <a:rPr lang="en-US" sz="2300" dirty="0"/>
              <a:t>, James Bailey, Joel Mardock, Nicholas Werner</a:t>
            </a:r>
          </a:p>
        </p:txBody>
      </p:sp>
    </p:spTree>
    <p:extLst>
      <p:ext uri="{BB962C8B-B14F-4D97-AF65-F5344CB8AC3E}">
        <p14:creationId xmlns:p14="http://schemas.microsoft.com/office/powerpoint/2010/main" val="416788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Introduction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92500" lnSpcReduction="20000"/>
          </a:bodyPr>
          <a:lstStyle/>
          <a:p>
            <a:pPr marL="36900" lvl="0" indent="0">
              <a:buNone/>
            </a:pPr>
            <a:r>
              <a:rPr lang="en-US" sz="2400" dirty="0"/>
              <a:t>We are Team Bravo, and we chose the Bacchus Winery Case Study. We approached this project by carefully analyzing the study. Then we compiled a list of tables with potential data descriptions that we believed would help us to create a compelling narrative. We continuously re-evaluated our tables and ended up revising their structure several times. This increased our ability to create informational reports.</a:t>
            </a: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fruit, grape, plant&#10;&#10;Description automatically generated">
            <a:extLst>
              <a:ext uri="{FF2B5EF4-FFF2-40B4-BE49-F238E27FC236}">
                <a16:creationId xmlns:a16="http://schemas.microsoft.com/office/drawing/2014/main" id="{0F6CE036-67E2-424B-810C-FAD20D4F887D}"/>
              </a:ext>
            </a:extLst>
          </p:cNvPr>
          <p:cNvPicPr>
            <a:picLocks noChangeAspect="1"/>
          </p:cNvPicPr>
          <p:nvPr/>
        </p:nvPicPr>
        <p:blipFill rotWithShape="1">
          <a:blip r:embed="rId2">
            <a:alphaModFix amt="25000"/>
          </a:blip>
          <a:srcRect t="579" b="15152"/>
          <a:stretch/>
        </p:blipFill>
        <p:spPr>
          <a:xfrm>
            <a:off x="20" y="10"/>
            <a:ext cx="12191980" cy="6857990"/>
          </a:xfrm>
          <a:prstGeom prst="rect">
            <a:avLst/>
          </a:prstGeom>
        </p:spPr>
      </p:pic>
      <p:sp>
        <p:nvSpPr>
          <p:cNvPr id="2" name="Title 1">
            <a:extLst>
              <a:ext uri="{FF2B5EF4-FFF2-40B4-BE49-F238E27FC236}">
                <a16:creationId xmlns:a16="http://schemas.microsoft.com/office/drawing/2014/main" id="{F053FEB9-1FFB-A87B-0B29-AF6E27F6C38B}"/>
              </a:ext>
            </a:extLst>
          </p:cNvPr>
          <p:cNvSpPr>
            <a:spLocks noGrp="1"/>
          </p:cNvSpPr>
          <p:nvPr>
            <p:ph type="title"/>
          </p:nvPr>
        </p:nvSpPr>
        <p:spPr>
          <a:xfrm>
            <a:off x="913795" y="609600"/>
            <a:ext cx="10353762" cy="1257300"/>
          </a:xfrm>
        </p:spPr>
        <p:txBody>
          <a:bodyPr>
            <a:normAutofit/>
          </a:bodyPr>
          <a:lstStyle/>
          <a:p>
            <a:r>
              <a:rPr lang="en-US" dirty="0"/>
              <a:t>Study Description</a:t>
            </a:r>
          </a:p>
        </p:txBody>
      </p:sp>
      <p:sp>
        <p:nvSpPr>
          <p:cNvPr id="3" name="Content Placeholder 2">
            <a:extLst>
              <a:ext uri="{FF2B5EF4-FFF2-40B4-BE49-F238E27FC236}">
                <a16:creationId xmlns:a16="http://schemas.microsoft.com/office/drawing/2014/main" id="{7DBB09A4-13E4-669B-822F-53203ACF7C69}"/>
              </a:ext>
            </a:extLst>
          </p:cNvPr>
          <p:cNvSpPr>
            <a:spLocks noGrp="1"/>
          </p:cNvSpPr>
          <p:nvPr>
            <p:ph idx="1"/>
          </p:nvPr>
        </p:nvSpPr>
        <p:spPr>
          <a:xfrm>
            <a:off x="913795" y="2076450"/>
            <a:ext cx="10353762" cy="3714749"/>
          </a:xfrm>
        </p:spPr>
        <p:txBody>
          <a:bodyPr anchor="ctr">
            <a:normAutofit/>
          </a:bodyPr>
          <a:lstStyle/>
          <a:p>
            <a:r>
              <a:rPr lang="en-US" dirty="0"/>
              <a:t>The new owners of Bacchus Winery are modernizing their business. They need to generate some reports on the state of the winery. By utilizing the information stored in their databases, the reports can be created accurately. The following reports will help the new owners understand the current state of their business:</a:t>
            </a:r>
          </a:p>
          <a:p>
            <a:r>
              <a:rPr lang="en-US" dirty="0"/>
              <a:t>1. Distribution Report</a:t>
            </a:r>
          </a:p>
          <a:p>
            <a:r>
              <a:rPr lang="en-US" dirty="0"/>
              <a:t>2. Incoming Supplies Report</a:t>
            </a:r>
          </a:p>
          <a:p>
            <a:r>
              <a:rPr lang="en-US" dirty="0"/>
              <a:t>3. Employee Hours Report</a:t>
            </a:r>
          </a:p>
          <a:p>
            <a:endParaRPr lang="en-US" dirty="0"/>
          </a:p>
        </p:txBody>
      </p:sp>
      <p:sp>
        <p:nvSpPr>
          <p:cNvPr id="6" name="TextBox 5">
            <a:extLst>
              <a:ext uri="{FF2B5EF4-FFF2-40B4-BE49-F238E27FC236}">
                <a16:creationId xmlns:a16="http://schemas.microsoft.com/office/drawing/2014/main" id="{E9EFA953-BE71-F946-9468-39B6C0CE4E2F}"/>
              </a:ext>
            </a:extLst>
          </p:cNvPr>
          <p:cNvSpPr txBox="1"/>
          <p:nvPr/>
        </p:nvSpPr>
        <p:spPr>
          <a:xfrm>
            <a:off x="1778652" y="6408777"/>
            <a:ext cx="8624047" cy="369332"/>
          </a:xfrm>
          <a:prstGeom prst="rect">
            <a:avLst/>
          </a:prstGeom>
          <a:noFill/>
        </p:spPr>
        <p:txBody>
          <a:bodyPr wrap="square" rtlCol="0">
            <a:spAutoFit/>
          </a:bodyPr>
          <a:lstStyle/>
          <a:p>
            <a:r>
              <a:rPr lang="en-US" dirty="0"/>
              <a:t>*Photo Reference https://</a:t>
            </a:r>
            <a:r>
              <a:rPr lang="en-US" dirty="0" err="1"/>
              <a:t>www.pexels.com</a:t>
            </a:r>
            <a:r>
              <a:rPr lang="en-US" dirty="0"/>
              <a:t>/photo/grapes-vineyard-vine-purple-grapes-39511/</a:t>
            </a:r>
          </a:p>
        </p:txBody>
      </p:sp>
    </p:spTree>
    <p:extLst>
      <p:ext uri="{BB962C8B-B14F-4D97-AF65-F5344CB8AC3E}">
        <p14:creationId xmlns:p14="http://schemas.microsoft.com/office/powerpoint/2010/main" val="28964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87EA-2D93-34DF-95B7-36C9F3F36053}"/>
              </a:ext>
            </a:extLst>
          </p:cNvPr>
          <p:cNvSpPr>
            <a:spLocks noGrp="1"/>
          </p:cNvSpPr>
          <p:nvPr>
            <p:ph type="title"/>
          </p:nvPr>
        </p:nvSpPr>
        <p:spPr/>
        <p:txBody>
          <a:bodyPr/>
          <a:lstStyle/>
          <a:p>
            <a:r>
              <a:rPr lang="en-US" dirty="0"/>
              <a:t>ORD </a:t>
            </a:r>
          </a:p>
        </p:txBody>
      </p:sp>
      <p:pic>
        <p:nvPicPr>
          <p:cNvPr id="5" name="Picture 4" descr="Diagram&#10;&#10;Description automatically generated">
            <a:extLst>
              <a:ext uri="{FF2B5EF4-FFF2-40B4-BE49-F238E27FC236}">
                <a16:creationId xmlns:a16="http://schemas.microsoft.com/office/drawing/2014/main" id="{99CEFBE4-B809-AD3A-BE7C-93E90F656C07}"/>
              </a:ext>
            </a:extLst>
          </p:cNvPr>
          <p:cNvPicPr>
            <a:picLocks noChangeAspect="1"/>
          </p:cNvPicPr>
          <p:nvPr/>
        </p:nvPicPr>
        <p:blipFill>
          <a:blip r:embed="rId2"/>
          <a:stretch>
            <a:fillRect/>
          </a:stretch>
        </p:blipFill>
        <p:spPr>
          <a:xfrm>
            <a:off x="1947301" y="1866900"/>
            <a:ext cx="8286750" cy="4000500"/>
          </a:xfrm>
          <a:prstGeom prst="rect">
            <a:avLst/>
          </a:prstGeom>
        </p:spPr>
      </p:pic>
    </p:spTree>
    <p:extLst>
      <p:ext uri="{BB962C8B-B14F-4D97-AF65-F5344CB8AC3E}">
        <p14:creationId xmlns:p14="http://schemas.microsoft.com/office/powerpoint/2010/main" val="697965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2420C-64FA-857F-97EC-8C93FB014813}"/>
              </a:ext>
            </a:extLst>
          </p:cNvPr>
          <p:cNvSpPr>
            <a:spLocks noGrp="1"/>
          </p:cNvSpPr>
          <p:nvPr>
            <p:ph type="title"/>
          </p:nvPr>
        </p:nvSpPr>
        <p:spPr>
          <a:xfrm>
            <a:off x="913795" y="609599"/>
            <a:ext cx="5978072" cy="1481150"/>
          </a:xfrm>
        </p:spPr>
        <p:txBody>
          <a:bodyPr>
            <a:normAutofit/>
          </a:bodyPr>
          <a:lstStyle/>
          <a:p>
            <a:r>
              <a:rPr lang="en-US" dirty="0"/>
              <a:t>Distribution Report</a:t>
            </a:r>
          </a:p>
        </p:txBody>
      </p:sp>
      <p:sp>
        <p:nvSpPr>
          <p:cNvPr id="3" name="Content Placeholder 2">
            <a:extLst>
              <a:ext uri="{FF2B5EF4-FFF2-40B4-BE49-F238E27FC236}">
                <a16:creationId xmlns:a16="http://schemas.microsoft.com/office/drawing/2014/main" id="{761C6783-7335-350C-5539-65BCE8F4C7DE}"/>
              </a:ext>
            </a:extLst>
          </p:cNvPr>
          <p:cNvSpPr>
            <a:spLocks noGrp="1"/>
          </p:cNvSpPr>
          <p:nvPr>
            <p:ph idx="1"/>
          </p:nvPr>
        </p:nvSpPr>
        <p:spPr>
          <a:xfrm>
            <a:off x="913795" y="2279176"/>
            <a:ext cx="5978072" cy="3415672"/>
          </a:xfrm>
        </p:spPr>
        <p:txBody>
          <a:bodyPr anchor="ctr">
            <a:normAutofit/>
          </a:bodyPr>
          <a:lstStyle/>
          <a:p>
            <a:r>
              <a:rPr lang="en-US" dirty="0"/>
              <a:t>This report contains important information that can help Bacchus Winery learn about its sales. It contains both the average and total amount of units ordered. It also shows which distributors are ordering each type of wine.</a:t>
            </a:r>
          </a:p>
        </p:txBody>
      </p:sp>
      <p:pic>
        <p:nvPicPr>
          <p:cNvPr id="22" name="Picture 2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a:extLst>
              <a:ext uri="{FF2B5EF4-FFF2-40B4-BE49-F238E27FC236}">
                <a16:creationId xmlns:a16="http://schemas.microsoft.com/office/drawing/2014/main" id="{8EA0D01C-297B-E035-44F5-CFFD8709E815}"/>
              </a:ext>
            </a:extLst>
          </p:cNvPr>
          <p:cNvPicPr>
            <a:picLocks noChangeAspect="1"/>
          </p:cNvPicPr>
          <p:nvPr/>
        </p:nvPicPr>
        <p:blipFill rotWithShape="1">
          <a:blip r:embed="rId4"/>
          <a:srcRect r="1278" b="-5"/>
          <a:stretch/>
        </p:blipFill>
        <p:spPr>
          <a:xfrm>
            <a:off x="7620351" y="10"/>
            <a:ext cx="4571649" cy="3383270"/>
          </a:xfrm>
          <a:prstGeom prst="rect">
            <a:avLst/>
          </a:prstGeom>
        </p:spPr>
      </p:pic>
      <p:pic>
        <p:nvPicPr>
          <p:cNvPr id="10" name="Picture 9" descr="A picture containing bottle, indoor, alcohol, close&#10;&#10;Description automatically generated">
            <a:extLst>
              <a:ext uri="{FF2B5EF4-FFF2-40B4-BE49-F238E27FC236}">
                <a16:creationId xmlns:a16="http://schemas.microsoft.com/office/drawing/2014/main" id="{098E71A2-10FB-6841-98E1-6F1B565099BA}"/>
              </a:ext>
            </a:extLst>
          </p:cNvPr>
          <p:cNvPicPr>
            <a:picLocks noChangeAspect="1"/>
          </p:cNvPicPr>
          <p:nvPr/>
        </p:nvPicPr>
        <p:blipFill rotWithShape="1">
          <a:blip r:embed="rId5"/>
          <a:srcRect l="9733" r="1276" b="2"/>
          <a:stretch/>
        </p:blipFill>
        <p:spPr>
          <a:xfrm>
            <a:off x="7620351" y="3429000"/>
            <a:ext cx="4571649" cy="3429000"/>
          </a:xfrm>
          <a:prstGeom prst="rect">
            <a:avLst/>
          </a:prstGeom>
        </p:spPr>
      </p:pic>
      <p:sp>
        <p:nvSpPr>
          <p:cNvPr id="16" name="TextBox 15">
            <a:extLst>
              <a:ext uri="{FF2B5EF4-FFF2-40B4-BE49-F238E27FC236}">
                <a16:creationId xmlns:a16="http://schemas.microsoft.com/office/drawing/2014/main" id="{59A665FB-C62A-FF4E-8E8B-D8E0E81A846D}"/>
              </a:ext>
            </a:extLst>
          </p:cNvPr>
          <p:cNvSpPr txBox="1"/>
          <p:nvPr/>
        </p:nvSpPr>
        <p:spPr>
          <a:xfrm>
            <a:off x="0" y="5982717"/>
            <a:ext cx="7620351" cy="646331"/>
          </a:xfrm>
          <a:prstGeom prst="rect">
            <a:avLst/>
          </a:prstGeom>
          <a:noFill/>
        </p:spPr>
        <p:txBody>
          <a:bodyPr wrap="square">
            <a:spAutoFit/>
          </a:bodyPr>
          <a:lstStyle/>
          <a:p>
            <a:r>
              <a:rPr lang="en-US" dirty="0"/>
              <a:t>Photo Reference: https://</a:t>
            </a:r>
            <a:r>
              <a:rPr lang="en-US" dirty="0" err="1"/>
              <a:t>www.pexels.com</a:t>
            </a:r>
            <a:r>
              <a:rPr lang="en-US" dirty="0"/>
              <a:t>/photo/close-up-photo-of-wine-bottles-with-cork-2647933/</a:t>
            </a:r>
          </a:p>
        </p:txBody>
      </p:sp>
    </p:spTree>
    <p:extLst>
      <p:ext uri="{BB962C8B-B14F-4D97-AF65-F5344CB8AC3E}">
        <p14:creationId xmlns:p14="http://schemas.microsoft.com/office/powerpoint/2010/main" val="334389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720F0D9-C00E-3CB9-20A7-B2CA8829EBFC}"/>
              </a:ext>
            </a:extLst>
          </p:cNvPr>
          <p:cNvSpPr>
            <a:spLocks noGrp="1"/>
          </p:cNvSpPr>
          <p:nvPr>
            <p:ph type="title"/>
          </p:nvPr>
        </p:nvSpPr>
        <p:spPr>
          <a:xfrm>
            <a:off x="707900" y="643467"/>
            <a:ext cx="3946393" cy="1956298"/>
          </a:xfrm>
        </p:spPr>
        <p:txBody>
          <a:bodyPr>
            <a:normAutofit/>
          </a:bodyPr>
          <a:lstStyle/>
          <a:p>
            <a:pPr algn="l"/>
            <a:r>
              <a:rPr lang="en-US" sz="3600"/>
              <a:t>Incoming Supplies Report</a:t>
            </a:r>
          </a:p>
        </p:txBody>
      </p:sp>
      <p:sp>
        <p:nvSpPr>
          <p:cNvPr id="3" name="Content Placeholder 2">
            <a:extLst>
              <a:ext uri="{FF2B5EF4-FFF2-40B4-BE49-F238E27FC236}">
                <a16:creationId xmlns:a16="http://schemas.microsoft.com/office/drawing/2014/main" id="{761C6783-7335-350C-5539-65BCE8F4C7DE}"/>
              </a:ext>
            </a:extLst>
          </p:cNvPr>
          <p:cNvSpPr>
            <a:spLocks noGrp="1"/>
          </p:cNvSpPr>
          <p:nvPr>
            <p:ph idx="1"/>
          </p:nvPr>
        </p:nvSpPr>
        <p:spPr>
          <a:xfrm>
            <a:off x="5139768" y="643467"/>
            <a:ext cx="6430560" cy="1956298"/>
          </a:xfrm>
        </p:spPr>
        <p:txBody>
          <a:bodyPr anchor="ctr">
            <a:normAutofit/>
          </a:bodyPr>
          <a:lstStyle/>
          <a:p>
            <a:pPr>
              <a:lnSpc>
                <a:spcPct val="100000"/>
              </a:lnSpc>
            </a:pPr>
            <a:r>
              <a:rPr lang="en-US"/>
              <a:t>Showing incoming supplies arriving from suppliers including the shipment identifier, expected delivery date, actual delivery date if delivered, the supply being delivered and the supplier shipping the supply</a:t>
            </a:r>
          </a:p>
        </p:txBody>
      </p:sp>
      <p:pic>
        <p:nvPicPr>
          <p:cNvPr id="4" name="Picture 3" descr="A room full of barrels&#10;&#10;Description automatically generated with low confidence">
            <a:extLst>
              <a:ext uri="{FF2B5EF4-FFF2-40B4-BE49-F238E27FC236}">
                <a16:creationId xmlns:a16="http://schemas.microsoft.com/office/drawing/2014/main" id="{8D6784DE-06A3-8D40-9ED6-E1E1A5A80533}"/>
              </a:ext>
            </a:extLst>
          </p:cNvPr>
          <p:cNvPicPr>
            <a:picLocks noChangeAspect="1"/>
          </p:cNvPicPr>
          <p:nvPr/>
        </p:nvPicPr>
        <p:blipFill>
          <a:blip r:embed="rId3"/>
          <a:stretch>
            <a:fillRect/>
          </a:stretch>
        </p:blipFill>
        <p:spPr>
          <a:xfrm>
            <a:off x="643468" y="3002201"/>
            <a:ext cx="4010825" cy="3008118"/>
          </a:xfrm>
          <a:prstGeom prst="rect">
            <a:avLst/>
          </a:prstGeom>
        </p:spPr>
      </p:pic>
      <p:cxnSp>
        <p:nvCxnSpPr>
          <p:cNvPr id="22" name="Straight Connector 18">
            <a:extLst>
              <a:ext uri="{FF2B5EF4-FFF2-40B4-BE49-F238E27FC236}">
                <a16:creationId xmlns:a16="http://schemas.microsoft.com/office/drawing/2014/main" id="{950C7260-B0EA-4B69-927F-A414658E9F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3820460"/>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B88C3D8-0B6C-FF54-ED08-378055CD6A05}"/>
              </a:ext>
            </a:extLst>
          </p:cNvPr>
          <p:cNvPicPr>
            <a:picLocks noChangeAspect="1"/>
          </p:cNvPicPr>
          <p:nvPr/>
        </p:nvPicPr>
        <p:blipFill>
          <a:blip r:embed="rId4"/>
          <a:srcRect/>
          <a:stretch/>
        </p:blipFill>
        <p:spPr>
          <a:xfrm>
            <a:off x="5139768" y="3721455"/>
            <a:ext cx="6430560" cy="1569609"/>
          </a:xfrm>
          <a:prstGeom prst="rect">
            <a:avLst/>
          </a:prstGeom>
        </p:spPr>
      </p:pic>
      <p:sp>
        <p:nvSpPr>
          <p:cNvPr id="15" name="TextBox 14">
            <a:extLst>
              <a:ext uri="{FF2B5EF4-FFF2-40B4-BE49-F238E27FC236}">
                <a16:creationId xmlns:a16="http://schemas.microsoft.com/office/drawing/2014/main" id="{3815348B-618D-C140-A330-F6E8D344092D}"/>
              </a:ext>
            </a:extLst>
          </p:cNvPr>
          <p:cNvSpPr txBox="1"/>
          <p:nvPr/>
        </p:nvSpPr>
        <p:spPr>
          <a:xfrm>
            <a:off x="2456328" y="6412755"/>
            <a:ext cx="8337174" cy="369332"/>
          </a:xfrm>
          <a:prstGeom prst="rect">
            <a:avLst/>
          </a:prstGeom>
          <a:noFill/>
        </p:spPr>
        <p:txBody>
          <a:bodyPr wrap="square">
            <a:spAutoFit/>
          </a:bodyPr>
          <a:lstStyle/>
          <a:p>
            <a:r>
              <a:rPr lang="en-US" dirty="0"/>
              <a:t>Photo Reference: https://</a:t>
            </a:r>
            <a:r>
              <a:rPr lang="en-US" dirty="0" err="1"/>
              <a:t>www.pexels.com</a:t>
            </a:r>
            <a:r>
              <a:rPr lang="en-US" dirty="0"/>
              <a:t>/photo/alcohol-barrel-basement-beer-434311/</a:t>
            </a:r>
          </a:p>
        </p:txBody>
      </p:sp>
    </p:spTree>
    <p:extLst>
      <p:ext uri="{BB962C8B-B14F-4D97-AF65-F5344CB8AC3E}">
        <p14:creationId xmlns:p14="http://schemas.microsoft.com/office/powerpoint/2010/main" val="38585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n on a calculator&#10;&#10;Description automatically generated with medium confidence">
            <a:extLst>
              <a:ext uri="{FF2B5EF4-FFF2-40B4-BE49-F238E27FC236}">
                <a16:creationId xmlns:a16="http://schemas.microsoft.com/office/drawing/2014/main" id="{A9399D03-64D7-FF4D-B38C-A98B8F1C3CAC}"/>
              </a:ext>
            </a:extLst>
          </p:cNvPr>
          <p:cNvPicPr>
            <a:picLocks noChangeAspect="1"/>
          </p:cNvPicPr>
          <p:nvPr/>
        </p:nvPicPr>
        <p:blipFill>
          <a:blip r:embed="rId2">
            <a:alphaModFix amt="32000"/>
          </a:blip>
          <a:stretch>
            <a:fillRect/>
          </a:stretch>
        </p:blipFill>
        <p:spPr>
          <a:xfrm>
            <a:off x="0" y="1"/>
            <a:ext cx="12192000" cy="6857999"/>
          </a:xfrm>
          <a:prstGeom prst="rect">
            <a:avLst/>
          </a:prstGeom>
          <a:blipFill>
            <a:blip r:embed="rId3">
              <a:alphaModFix amt="32000"/>
            </a:blip>
            <a:tile tx="0" ty="0" sx="100000" sy="100000" flip="none" algn="tl"/>
          </a:blipFill>
        </p:spPr>
      </p:pic>
      <p:sp>
        <p:nvSpPr>
          <p:cNvPr id="2" name="Title 1">
            <a:extLst>
              <a:ext uri="{FF2B5EF4-FFF2-40B4-BE49-F238E27FC236}">
                <a16:creationId xmlns:a16="http://schemas.microsoft.com/office/drawing/2014/main" id="{F672420C-64FA-857F-97EC-8C93FB014813}"/>
              </a:ext>
            </a:extLst>
          </p:cNvPr>
          <p:cNvSpPr>
            <a:spLocks noGrp="1"/>
          </p:cNvSpPr>
          <p:nvPr>
            <p:ph type="title"/>
          </p:nvPr>
        </p:nvSpPr>
        <p:spPr>
          <a:xfrm>
            <a:off x="913795" y="455364"/>
            <a:ext cx="10353762" cy="1257300"/>
          </a:xfrm>
        </p:spPr>
        <p:txBody>
          <a:bodyPr>
            <a:normAutofit/>
          </a:bodyPr>
          <a:lstStyle/>
          <a:p>
            <a:r>
              <a:rPr lang="en-US" dirty="0"/>
              <a:t>Employee Hours Report</a:t>
            </a:r>
          </a:p>
        </p:txBody>
      </p:sp>
      <p:sp>
        <p:nvSpPr>
          <p:cNvPr id="3" name="Content Placeholder 2">
            <a:extLst>
              <a:ext uri="{FF2B5EF4-FFF2-40B4-BE49-F238E27FC236}">
                <a16:creationId xmlns:a16="http://schemas.microsoft.com/office/drawing/2014/main" id="{761C6783-7335-350C-5539-65BCE8F4C7DE}"/>
              </a:ext>
            </a:extLst>
          </p:cNvPr>
          <p:cNvSpPr>
            <a:spLocks noGrp="1"/>
          </p:cNvSpPr>
          <p:nvPr>
            <p:ph idx="1"/>
          </p:nvPr>
        </p:nvSpPr>
        <p:spPr>
          <a:xfrm>
            <a:off x="2426698" y="1467414"/>
            <a:ext cx="7327956" cy="1764988"/>
          </a:xfrm>
          <a:noFill/>
        </p:spPr>
        <p:txBody>
          <a:bodyPr>
            <a:normAutofit/>
          </a:bodyPr>
          <a:lstStyle/>
          <a:p>
            <a:pPr algn="ctr"/>
            <a:r>
              <a:rPr lang="en-US" dirty="0">
                <a:ln>
                  <a:solidFill>
                    <a:schemeClr val="bg1">
                      <a:lumMod val="75000"/>
                      <a:lumOff val="25000"/>
                      <a:alpha val="55049"/>
                    </a:schemeClr>
                  </a:solidFill>
                </a:ln>
                <a:solidFill>
                  <a:schemeClr val="bg1"/>
                </a:solidFill>
                <a:effectLst>
                  <a:glow rad="344430">
                    <a:schemeClr val="tx1">
                      <a:alpha val="40000"/>
                    </a:schemeClr>
                  </a:glow>
                  <a:outerShdw blurRad="9525" dist="25400" dir="14640000" algn="tl" rotWithShape="0">
                    <a:schemeClr val="bg1">
                      <a:alpha val="30000"/>
                    </a:schemeClr>
                  </a:outerShdw>
                </a:effectLst>
              </a:rPr>
              <a:t>The Employee Hours report shows the employee’s ID, first name, and the total of all their hours worked during the quarter.</a:t>
            </a:r>
          </a:p>
        </p:txBody>
      </p:sp>
      <p:sp>
        <p:nvSpPr>
          <p:cNvPr id="10" name="TextBox 9">
            <a:extLst>
              <a:ext uri="{FF2B5EF4-FFF2-40B4-BE49-F238E27FC236}">
                <a16:creationId xmlns:a16="http://schemas.microsoft.com/office/drawing/2014/main" id="{36AA6F6D-918E-1E4C-9653-465FAA37C064}"/>
              </a:ext>
            </a:extLst>
          </p:cNvPr>
          <p:cNvSpPr txBox="1"/>
          <p:nvPr/>
        </p:nvSpPr>
        <p:spPr>
          <a:xfrm>
            <a:off x="40364" y="119617"/>
            <a:ext cx="6096000" cy="646331"/>
          </a:xfrm>
          <a:prstGeom prst="rect">
            <a:avLst/>
          </a:prstGeom>
          <a:noFill/>
        </p:spPr>
        <p:txBody>
          <a:bodyPr wrap="square">
            <a:spAutoFit/>
          </a:bodyPr>
          <a:lstStyle/>
          <a:p>
            <a:r>
              <a:rPr lang="en-US" dirty="0"/>
              <a:t>Photo Reference: https://</a:t>
            </a:r>
            <a:r>
              <a:rPr lang="en-US" dirty="0" err="1"/>
              <a:t>www.pexels.com</a:t>
            </a:r>
            <a:r>
              <a:rPr lang="en-US" dirty="0"/>
              <a:t>/photo/calculator-and-pen-on-table-209224/</a:t>
            </a:r>
          </a:p>
        </p:txBody>
      </p:sp>
      <p:pic>
        <p:nvPicPr>
          <p:cNvPr id="5" name="Picture 4" descr="Text&#10;&#10;Description automatically generated with medium confidence">
            <a:extLst>
              <a:ext uri="{FF2B5EF4-FFF2-40B4-BE49-F238E27FC236}">
                <a16:creationId xmlns:a16="http://schemas.microsoft.com/office/drawing/2014/main" id="{48CC7D52-176F-8545-9930-3DF670AE0229}"/>
              </a:ext>
            </a:extLst>
          </p:cNvPr>
          <p:cNvPicPr>
            <a:picLocks noChangeAspect="1"/>
          </p:cNvPicPr>
          <p:nvPr/>
        </p:nvPicPr>
        <p:blipFill>
          <a:blip r:embed="rId4"/>
          <a:stretch>
            <a:fillRect/>
          </a:stretch>
        </p:blipFill>
        <p:spPr>
          <a:xfrm>
            <a:off x="6658814" y="4641999"/>
            <a:ext cx="3949700" cy="196307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03A9A053-F08F-E741-B383-59A345A9145B}"/>
              </a:ext>
            </a:extLst>
          </p:cNvPr>
          <p:cNvPicPr>
            <a:picLocks noChangeAspect="1"/>
          </p:cNvPicPr>
          <p:nvPr/>
        </p:nvPicPr>
        <p:blipFill>
          <a:blip r:embed="rId5"/>
          <a:stretch>
            <a:fillRect/>
          </a:stretch>
        </p:blipFill>
        <p:spPr>
          <a:xfrm>
            <a:off x="2221882" y="2771591"/>
            <a:ext cx="3660898" cy="1836411"/>
          </a:xfrm>
          <a:prstGeom prst="rect">
            <a:avLst/>
          </a:prstGeom>
        </p:spPr>
      </p:pic>
      <p:pic>
        <p:nvPicPr>
          <p:cNvPr id="11" name="Picture 10" descr="Text&#10;&#10;Description automatically generated">
            <a:extLst>
              <a:ext uri="{FF2B5EF4-FFF2-40B4-BE49-F238E27FC236}">
                <a16:creationId xmlns:a16="http://schemas.microsoft.com/office/drawing/2014/main" id="{5C09C6D6-DD89-3244-977F-97E4043C3708}"/>
              </a:ext>
            </a:extLst>
          </p:cNvPr>
          <p:cNvPicPr>
            <a:picLocks noChangeAspect="1"/>
          </p:cNvPicPr>
          <p:nvPr/>
        </p:nvPicPr>
        <p:blipFill>
          <a:blip r:embed="rId6"/>
          <a:stretch>
            <a:fillRect/>
          </a:stretch>
        </p:blipFill>
        <p:spPr>
          <a:xfrm>
            <a:off x="2177814" y="4646504"/>
            <a:ext cx="3660898" cy="1881452"/>
          </a:xfrm>
          <a:prstGeom prst="rect">
            <a:avLst/>
          </a:prstGeom>
        </p:spPr>
      </p:pic>
      <p:pic>
        <p:nvPicPr>
          <p:cNvPr id="14" name="Picture 13" descr="Text&#10;&#10;Description automatically generated">
            <a:extLst>
              <a:ext uri="{FF2B5EF4-FFF2-40B4-BE49-F238E27FC236}">
                <a16:creationId xmlns:a16="http://schemas.microsoft.com/office/drawing/2014/main" id="{475B3F5A-A18F-784E-B231-3CCD90F36B2F}"/>
              </a:ext>
            </a:extLst>
          </p:cNvPr>
          <p:cNvPicPr>
            <a:picLocks noChangeAspect="1"/>
          </p:cNvPicPr>
          <p:nvPr/>
        </p:nvPicPr>
        <p:blipFill>
          <a:blip r:embed="rId7"/>
          <a:stretch>
            <a:fillRect/>
          </a:stretch>
        </p:blipFill>
        <p:spPr>
          <a:xfrm>
            <a:off x="6654148" y="2722375"/>
            <a:ext cx="3949700" cy="1881452"/>
          </a:xfrm>
          <a:prstGeom prst="rect">
            <a:avLst/>
          </a:prstGeom>
        </p:spPr>
      </p:pic>
    </p:spTree>
    <p:extLst>
      <p:ext uri="{BB962C8B-B14F-4D97-AF65-F5344CB8AC3E}">
        <p14:creationId xmlns:p14="http://schemas.microsoft.com/office/powerpoint/2010/main" val="3383651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some flowers&#10;&#10;Description automatically generated with low confidence">
            <a:extLst>
              <a:ext uri="{FF2B5EF4-FFF2-40B4-BE49-F238E27FC236}">
                <a16:creationId xmlns:a16="http://schemas.microsoft.com/office/drawing/2014/main" id="{1A0B2D9E-C3B4-394F-A692-F56BA926A103}"/>
              </a:ext>
            </a:extLst>
          </p:cNvPr>
          <p:cNvPicPr>
            <a:picLocks noChangeAspect="1"/>
          </p:cNvPicPr>
          <p:nvPr/>
        </p:nvPicPr>
        <p:blipFill>
          <a:blip r:embed="rId2">
            <a:alphaModFix/>
          </a:blip>
          <a:stretch>
            <a:fillRect/>
          </a:stretch>
        </p:blipFill>
        <p:spPr>
          <a:xfrm>
            <a:off x="0" y="9524"/>
            <a:ext cx="12192000" cy="6848476"/>
          </a:xfrm>
          <a:prstGeom prst="rect">
            <a:avLst/>
          </a:prstGeom>
          <a:effectLst>
            <a:glow rad="127000">
              <a:schemeClr val="accent1"/>
            </a:glow>
          </a:effectLst>
        </p:spPr>
      </p:pic>
      <p:sp>
        <p:nvSpPr>
          <p:cNvPr id="2" name="Title 1">
            <a:extLst>
              <a:ext uri="{FF2B5EF4-FFF2-40B4-BE49-F238E27FC236}">
                <a16:creationId xmlns:a16="http://schemas.microsoft.com/office/drawing/2014/main" id="{41913888-88A0-4158-7638-348F0EAA6955}"/>
              </a:ext>
            </a:extLst>
          </p:cNvPr>
          <p:cNvSpPr>
            <a:spLocks noGrp="1"/>
          </p:cNvSpPr>
          <p:nvPr>
            <p:ph type="title"/>
          </p:nvPr>
        </p:nvSpPr>
        <p:spPr>
          <a:effectLst>
            <a:glow rad="1459882">
              <a:schemeClr val="accent1">
                <a:alpha val="40000"/>
              </a:schemeClr>
            </a:glow>
            <a:outerShdw blurRad="25400" dir="17880000">
              <a:srgbClr val="000000">
                <a:alpha val="46000"/>
              </a:srgbClr>
            </a:outerShdw>
          </a:effectLst>
        </p:spPr>
        <p:txBody>
          <a:bodyPr/>
          <a:lstStyle/>
          <a:p>
            <a:r>
              <a:rPr lang="en-US" dirty="0"/>
              <a:t>Case Study Assumptions</a:t>
            </a:r>
          </a:p>
        </p:txBody>
      </p:sp>
      <p:sp>
        <p:nvSpPr>
          <p:cNvPr id="3" name="Content Placeholder 2">
            <a:extLst>
              <a:ext uri="{FF2B5EF4-FFF2-40B4-BE49-F238E27FC236}">
                <a16:creationId xmlns:a16="http://schemas.microsoft.com/office/drawing/2014/main" id="{FEB1A218-2558-FA3D-1DBD-D7D915E2C644}"/>
              </a:ext>
            </a:extLst>
          </p:cNvPr>
          <p:cNvSpPr>
            <a:spLocks noGrp="1"/>
          </p:cNvSpPr>
          <p:nvPr>
            <p:ph idx="1"/>
          </p:nvPr>
        </p:nvSpPr>
        <p:spPr>
          <a:solidFill>
            <a:schemeClr val="tx1">
              <a:alpha val="49416"/>
            </a:schemeClr>
          </a:solidFill>
          <a:effectLst>
            <a:glow>
              <a:schemeClr val="tx1"/>
            </a:glow>
            <a:outerShdw blurRad="25400" dir="17880000">
              <a:srgbClr val="000000">
                <a:alpha val="46000"/>
              </a:srgbClr>
            </a:outerShdw>
          </a:effectLst>
        </p:spPr>
        <p:txBody>
          <a:bodyPr>
            <a:normAutofit fontScale="92500"/>
          </a:bodyPr>
          <a:lstStyle/>
          <a:p>
            <a:r>
              <a:rPr lang="en-US" b="1" dirty="0">
                <a:ln>
                  <a:noFill/>
                </a:ln>
                <a:solidFill>
                  <a:schemeClr val="bg1"/>
                </a:solidFill>
                <a:effectLst>
                  <a:glow>
                    <a:schemeClr val="tx1">
                      <a:alpha val="0"/>
                    </a:schemeClr>
                  </a:glow>
                  <a:outerShdw blurRad="9525" dist="25400" dir="14640000" algn="tl" rotWithShape="0">
                    <a:schemeClr val="bg1">
                      <a:alpha val="30000"/>
                    </a:schemeClr>
                  </a:outerShdw>
                </a:effectLst>
              </a:rPr>
              <a:t>1. We assumed that the Employee table would only contain identity information and would relate to any other tables that provide work data through a unique personnel number. </a:t>
            </a:r>
          </a:p>
          <a:p>
            <a:r>
              <a:rPr lang="en-US" b="1" dirty="0">
                <a:ln>
                  <a:noFill/>
                </a:ln>
                <a:solidFill>
                  <a:schemeClr val="bg1"/>
                </a:solidFill>
                <a:effectLst>
                  <a:glow>
                    <a:schemeClr val="tx1">
                      <a:alpha val="0"/>
                    </a:schemeClr>
                  </a:glow>
                  <a:outerShdw blurRad="9525" dist="25400" dir="14640000" algn="tl" rotWithShape="0">
                    <a:schemeClr val="bg1">
                      <a:alpha val="30000"/>
                    </a:schemeClr>
                  </a:outerShdw>
                </a:effectLst>
              </a:rPr>
              <a:t>2. We assumed that Bacchus was nearing its fourth quarter, thus the Hours Reports were for the previous three quarters. This would be important so that they could make changes before the fiscal year was over.</a:t>
            </a:r>
          </a:p>
          <a:p>
            <a:r>
              <a:rPr lang="en-US" b="1" dirty="0">
                <a:ln>
                  <a:noFill/>
                </a:ln>
                <a:solidFill>
                  <a:schemeClr val="bg1"/>
                </a:solidFill>
                <a:effectLst>
                  <a:glow>
                    <a:schemeClr val="tx1">
                      <a:alpha val="0"/>
                    </a:schemeClr>
                  </a:glow>
                  <a:outerShdw blurRad="9525" dist="25400" dir="14640000" algn="tl" rotWithShape="0">
                    <a:schemeClr val="bg1">
                      <a:alpha val="30000"/>
                    </a:schemeClr>
                  </a:outerShdw>
                </a:effectLst>
              </a:rPr>
              <a:t>3. We assumed that each portion of the case study would likely need multiple tables. We created many at the beginning so that we would not run into data constraints. Aggressively splitting the data up helped us implement quick adjustments to our reports as well.</a:t>
            </a:r>
          </a:p>
          <a:p>
            <a:endParaRPr lang="en-US" b="1" dirty="0">
              <a:ln>
                <a:noFill/>
              </a:ln>
              <a:solidFill>
                <a:schemeClr val="bg1"/>
              </a:solidFill>
              <a:effectLst>
                <a:glow>
                  <a:schemeClr val="tx1">
                    <a:alpha val="0"/>
                  </a:schemeClr>
                </a:glow>
                <a:outerShdw blurRad="9525" dist="25400" dir="14640000" algn="tl" rotWithShape="0">
                  <a:schemeClr val="bg1">
                    <a:alpha val="30000"/>
                  </a:schemeClr>
                </a:outerShdw>
              </a:effectLst>
            </a:endParaRPr>
          </a:p>
        </p:txBody>
      </p:sp>
      <p:sp>
        <p:nvSpPr>
          <p:cNvPr id="5" name="TextBox 4">
            <a:extLst>
              <a:ext uri="{FF2B5EF4-FFF2-40B4-BE49-F238E27FC236}">
                <a16:creationId xmlns:a16="http://schemas.microsoft.com/office/drawing/2014/main" id="{BF56BC5E-ECF8-644D-9001-EFD2D981B4B6}"/>
              </a:ext>
            </a:extLst>
          </p:cNvPr>
          <p:cNvSpPr txBox="1"/>
          <p:nvPr/>
        </p:nvSpPr>
        <p:spPr>
          <a:xfrm>
            <a:off x="2294964" y="6248400"/>
            <a:ext cx="8833876" cy="369332"/>
          </a:xfrm>
          <a:prstGeom prst="rect">
            <a:avLst/>
          </a:prstGeom>
          <a:noFill/>
        </p:spPr>
        <p:txBody>
          <a:bodyPr wrap="square">
            <a:spAutoFit/>
          </a:bodyPr>
          <a:lstStyle/>
          <a:p>
            <a:r>
              <a:rPr lang="en-US" dirty="0"/>
              <a:t>Photo Reference: https://</a:t>
            </a:r>
            <a:r>
              <a:rPr lang="en-US" dirty="0" err="1"/>
              <a:t>www.pexels.com</a:t>
            </a:r>
            <a:r>
              <a:rPr lang="en-US" dirty="0"/>
              <a:t>/photo/macro-shot-of-leaves-3895185/</a:t>
            </a:r>
          </a:p>
        </p:txBody>
      </p:sp>
    </p:spTree>
    <p:extLst>
      <p:ext uri="{BB962C8B-B14F-4D97-AF65-F5344CB8AC3E}">
        <p14:creationId xmlns:p14="http://schemas.microsoft.com/office/powerpoint/2010/main" val="11685686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{A8E91CA5-56B7-4D75-BC11-221D9E61F136}tf55705232_win32</Template>
  <TotalTime>327</TotalTime>
  <Words>460</Words>
  <Application>Microsoft Macintosh PowerPoint</Application>
  <PresentationFormat>Widescreen</PresentationFormat>
  <Paragraphs>27</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Goudy Old Style</vt:lpstr>
      <vt:lpstr>Wingdings 2</vt:lpstr>
      <vt:lpstr>SlateVTI</vt:lpstr>
      <vt:lpstr>Bacchus Case Study</vt:lpstr>
      <vt:lpstr>Introduction </vt:lpstr>
      <vt:lpstr>Study Description</vt:lpstr>
      <vt:lpstr>ORD </vt:lpstr>
      <vt:lpstr>Distribution Report</vt:lpstr>
      <vt:lpstr>Incoming Supplies Report</vt:lpstr>
      <vt:lpstr>Employee Hours Report</vt:lpstr>
      <vt:lpstr>Case Study Assumptions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Bacchus Case Study</dc:title>
  <dc:creator>Joel Mardock</dc:creator>
  <cp:lastModifiedBy>Joel Mardock</cp:lastModifiedBy>
  <cp:revision>14</cp:revision>
  <dcterms:created xsi:type="dcterms:W3CDTF">2022-07-17T06:06:11Z</dcterms:created>
  <dcterms:modified xsi:type="dcterms:W3CDTF">2022-07-25T02:24:35Z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